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Extra Bold" panose="020B0604020202020204" charset="0"/>
      <p:regular r:id="rId13"/>
    </p:embeddedFont>
    <p:embeddedFont>
      <p:font typeface="Montserrat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94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Gemini PDF Q&amp;A Processor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automated question answering system transforming PDF processing with intelligent diagram generation and professional reporting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5873" y="431840"/>
            <a:ext cx="4151352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Vision &amp; Next Steps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6212443" y="1059656"/>
            <a:ext cx="22860" cy="3520321"/>
          </a:xfrm>
          <a:prstGeom prst="roundRect">
            <a:avLst>
              <a:gd name="adj" fmla="val 288438"/>
            </a:avLst>
          </a:prstGeom>
          <a:solidFill>
            <a:srgbClr val="414677"/>
          </a:solidFill>
          <a:ln/>
        </p:spPr>
      </p:sp>
      <p:sp>
        <p:nvSpPr>
          <p:cNvPr id="5" name="Shape 2"/>
          <p:cNvSpPr/>
          <p:nvPr/>
        </p:nvSpPr>
        <p:spPr>
          <a:xfrm>
            <a:off x="6366153" y="1224796"/>
            <a:ext cx="470892" cy="22860"/>
          </a:xfrm>
          <a:prstGeom prst="roundRect">
            <a:avLst>
              <a:gd name="adj" fmla="val 288438"/>
            </a:avLst>
          </a:prstGeom>
          <a:solidFill>
            <a:srgbClr val="414677"/>
          </a:solidFill>
          <a:ln/>
        </p:spPr>
      </p:sp>
      <p:sp>
        <p:nvSpPr>
          <p:cNvPr id="6" name="Shape 3"/>
          <p:cNvSpPr/>
          <p:nvPr/>
        </p:nvSpPr>
        <p:spPr>
          <a:xfrm>
            <a:off x="6035873" y="1059656"/>
            <a:ext cx="353139" cy="353139"/>
          </a:xfrm>
          <a:prstGeom prst="roundRect">
            <a:avLst>
              <a:gd name="adj" fmla="val 18672"/>
            </a:avLst>
          </a:prstGeom>
          <a:solidFill>
            <a:srgbClr val="282D5E"/>
          </a:solidFill>
          <a:ln/>
        </p:spPr>
      </p:sp>
      <p:sp>
        <p:nvSpPr>
          <p:cNvPr id="7" name="Text 4"/>
          <p:cNvSpPr/>
          <p:nvPr/>
        </p:nvSpPr>
        <p:spPr>
          <a:xfrm>
            <a:off x="6094750" y="1089065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997422" y="1113592"/>
            <a:ext cx="196238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Q1 2024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997422" y="1453039"/>
            <a:ext cx="708350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Additional AI model support and enhanced diagram types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6366153" y="2183368"/>
            <a:ext cx="470892" cy="22860"/>
          </a:xfrm>
          <a:prstGeom prst="roundRect">
            <a:avLst>
              <a:gd name="adj" fmla="val 288438"/>
            </a:avLst>
          </a:prstGeom>
          <a:solidFill>
            <a:srgbClr val="414677"/>
          </a:solidFill>
          <a:ln/>
        </p:spPr>
      </p:sp>
      <p:sp>
        <p:nvSpPr>
          <p:cNvPr id="11" name="Shape 8"/>
          <p:cNvSpPr/>
          <p:nvPr/>
        </p:nvSpPr>
        <p:spPr>
          <a:xfrm>
            <a:off x="6035873" y="2018228"/>
            <a:ext cx="353139" cy="353139"/>
          </a:xfrm>
          <a:prstGeom prst="roundRect">
            <a:avLst>
              <a:gd name="adj" fmla="val 18672"/>
            </a:avLst>
          </a:prstGeom>
          <a:solidFill>
            <a:srgbClr val="282D5E"/>
          </a:solidFill>
          <a:ln/>
        </p:spPr>
      </p:sp>
      <p:sp>
        <p:nvSpPr>
          <p:cNvPr id="12" name="Text 9"/>
          <p:cNvSpPr/>
          <p:nvPr/>
        </p:nvSpPr>
        <p:spPr>
          <a:xfrm>
            <a:off x="6094750" y="2047637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997422" y="2072164"/>
            <a:ext cx="196238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Q2 2024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997422" y="2411611"/>
            <a:ext cx="708350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Collaboration features and team workspace capabilities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366153" y="3141940"/>
            <a:ext cx="470892" cy="22860"/>
          </a:xfrm>
          <a:prstGeom prst="roundRect">
            <a:avLst>
              <a:gd name="adj" fmla="val 288438"/>
            </a:avLst>
          </a:prstGeom>
          <a:solidFill>
            <a:srgbClr val="414677"/>
          </a:solidFill>
          <a:ln/>
        </p:spPr>
      </p:sp>
      <p:sp>
        <p:nvSpPr>
          <p:cNvPr id="16" name="Shape 13"/>
          <p:cNvSpPr/>
          <p:nvPr/>
        </p:nvSpPr>
        <p:spPr>
          <a:xfrm>
            <a:off x="6035873" y="2976801"/>
            <a:ext cx="353139" cy="353139"/>
          </a:xfrm>
          <a:prstGeom prst="roundRect">
            <a:avLst>
              <a:gd name="adj" fmla="val 18672"/>
            </a:avLst>
          </a:prstGeom>
          <a:solidFill>
            <a:srgbClr val="282D5E"/>
          </a:solidFill>
          <a:ln/>
        </p:spPr>
      </p:sp>
      <p:sp>
        <p:nvSpPr>
          <p:cNvPr id="17" name="Text 14"/>
          <p:cNvSpPr/>
          <p:nvPr/>
        </p:nvSpPr>
        <p:spPr>
          <a:xfrm>
            <a:off x="6094750" y="3006209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997422" y="3030736"/>
            <a:ext cx="196238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Q3 2024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997422" y="3370183"/>
            <a:ext cx="708350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application launch for iOS and Android platforms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366153" y="4100512"/>
            <a:ext cx="470892" cy="22860"/>
          </a:xfrm>
          <a:prstGeom prst="roundRect">
            <a:avLst>
              <a:gd name="adj" fmla="val 288438"/>
            </a:avLst>
          </a:prstGeom>
          <a:solidFill>
            <a:srgbClr val="414677"/>
          </a:solidFill>
          <a:ln/>
        </p:spPr>
      </p:sp>
      <p:sp>
        <p:nvSpPr>
          <p:cNvPr id="21" name="Shape 18"/>
          <p:cNvSpPr/>
          <p:nvPr/>
        </p:nvSpPr>
        <p:spPr>
          <a:xfrm>
            <a:off x="6035873" y="3935373"/>
            <a:ext cx="353139" cy="353139"/>
          </a:xfrm>
          <a:prstGeom prst="roundRect">
            <a:avLst>
              <a:gd name="adj" fmla="val 18672"/>
            </a:avLst>
          </a:prstGeom>
          <a:solidFill>
            <a:srgbClr val="282D5E"/>
          </a:solidFill>
          <a:ln/>
        </p:spPr>
      </p:sp>
      <p:sp>
        <p:nvSpPr>
          <p:cNvPr id="22" name="Text 19"/>
          <p:cNvSpPr/>
          <p:nvPr/>
        </p:nvSpPr>
        <p:spPr>
          <a:xfrm>
            <a:off x="6094750" y="3964781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6997422" y="3989308"/>
            <a:ext cx="196238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Q4 2024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6997422" y="4328755"/>
            <a:ext cx="708350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Enterprise integration and advanced analytics dashboard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6035873" y="4834967"/>
            <a:ext cx="8045053" cy="27146"/>
          </a:xfrm>
          <a:prstGeom prst="rect">
            <a:avLst/>
          </a:prstGeom>
          <a:solidFill>
            <a:srgbClr val="E5DCE6">
              <a:alpha val="5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035873" y="5097423"/>
            <a:ext cx="8045053" cy="1962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Experience the Future</a:t>
            </a:r>
            <a:endParaRPr lang="en-US" sz="6150" dirty="0"/>
          </a:p>
        </p:txBody>
      </p:sp>
      <p:sp>
        <p:nvSpPr>
          <p:cNvPr id="27" name="Text 24"/>
          <p:cNvSpPr/>
          <p:nvPr/>
        </p:nvSpPr>
        <p:spPr>
          <a:xfrm>
            <a:off x="6035873" y="7295197"/>
            <a:ext cx="8045053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your PDF Q&amp;A processing with intelligent automation, compelling visualisations, and professional outputs. Ready to revolutionise how you work with documents?</a:t>
            </a:r>
            <a:endParaRPr 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1DF8ED-A8DF-2B96-5B45-5B48503E4E4C}"/>
              </a:ext>
            </a:extLst>
          </p:cNvPr>
          <p:cNvSpPr/>
          <p:nvPr/>
        </p:nvSpPr>
        <p:spPr>
          <a:xfrm>
            <a:off x="12801601" y="7761249"/>
            <a:ext cx="1717288" cy="468351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992"/>
            <a:ext cx="62653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Challenge We're Solving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Current Pain Points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620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PDF question processing consumes valuable time and resources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7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Q&amp;A systems lack compelling visual aids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93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Inconsistent formatting creates confusion and reduces usability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4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scalability for large document volumes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80943"/>
            <a:ext cx="3285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Our Innovative Solution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3620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AI-powered processing eliminates manual effort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1671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diagram generation enhances comprehension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722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Structured, professional outputs ensure consistency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773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architecture handles high-volume processing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CAA3A7-7DE7-42F5-E426-69E5EF13FF97}"/>
              </a:ext>
            </a:extLst>
          </p:cNvPr>
          <p:cNvSpPr/>
          <p:nvPr/>
        </p:nvSpPr>
        <p:spPr>
          <a:xfrm>
            <a:off x="12801601" y="7761249"/>
            <a:ext cx="1717288" cy="468351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473"/>
            <a:ext cx="63537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Core Features &amp; Capabilities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753076"/>
            <a:ext cx="4196358" cy="2940010"/>
          </a:xfrm>
          <a:prstGeom prst="roundRect">
            <a:avLst>
              <a:gd name="adj" fmla="val 3240"/>
            </a:avLst>
          </a:prstGeom>
          <a:solidFill>
            <a:srgbClr val="282D5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1979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16693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88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37756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Powered by Gemini 2.5 Flash Lite with multiple API support for robust, intelligent processing.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753076"/>
            <a:ext cx="4196358" cy="2940010"/>
          </a:xfrm>
          <a:prstGeom prst="roundRect">
            <a:avLst>
              <a:gd name="adj" fmla="val 3240"/>
            </a:avLst>
          </a:prstGeom>
          <a:solidFill>
            <a:srgbClr val="282D5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1979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16693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88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Smart Processing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37756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question extraction and answering with context-aware intelligence.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753076"/>
            <a:ext cx="4196358" cy="2940010"/>
          </a:xfrm>
          <a:prstGeom prst="roundRect">
            <a:avLst>
              <a:gd name="adj" fmla="val 3240"/>
            </a:avLst>
          </a:prstGeom>
          <a:solidFill>
            <a:srgbClr val="282D5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1979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216693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88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Visual Intelligence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37756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Mermaid and AI-generated diagrams bring answers to life with clear visualisations.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19901"/>
            <a:ext cx="6407944" cy="257710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1467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7770" y="533376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053971"/>
            <a:ext cx="2964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Professional Outputs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54438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PDF reports with embedded diagrams and consistent formatting.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19901"/>
            <a:ext cx="6407944" cy="257710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1467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2528" y="533376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053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Enhanced UX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54438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Dark-themed interface with real-time progress tracking for seamless user experience.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CB5404-B8AA-7A40-DA2D-52041A60984C}"/>
              </a:ext>
            </a:extLst>
          </p:cNvPr>
          <p:cNvSpPr/>
          <p:nvPr/>
        </p:nvSpPr>
        <p:spPr>
          <a:xfrm>
            <a:off x="12801601" y="7761249"/>
            <a:ext cx="1717288" cy="468351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714" y="449461"/>
            <a:ext cx="3972639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Technology Architecture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4" y="1181933"/>
            <a:ext cx="813911" cy="9766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46384" y="1344692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PDF Upload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46384" y="1696641"/>
            <a:ext cx="1251430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ingestion and validation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14" y="2158603"/>
            <a:ext cx="813911" cy="9766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46384" y="2321362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Question Extraction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46384" y="2673310"/>
            <a:ext cx="1251430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pattern recognition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14" y="3135273"/>
            <a:ext cx="813911" cy="9766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46384" y="3298031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Processing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546384" y="3649980"/>
            <a:ext cx="1251430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Gemini API analysis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14" y="4111943"/>
            <a:ext cx="813911" cy="9766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46384" y="4274701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Answer Generation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546384" y="4626650"/>
            <a:ext cx="1251430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responses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714" y="5088612"/>
            <a:ext cx="813911" cy="9766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46384" y="5251371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Report Export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546384" y="5603319"/>
            <a:ext cx="1251430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Professional PDF output</a:t>
            </a:r>
            <a:endParaRPr lang="en-US" sz="1250" dirty="0"/>
          </a:p>
        </p:txBody>
      </p:sp>
      <p:sp>
        <p:nvSpPr>
          <p:cNvPr id="18" name="Text 11"/>
          <p:cNvSpPr/>
          <p:nvPr/>
        </p:nvSpPr>
        <p:spPr>
          <a:xfrm>
            <a:off x="569714" y="6411158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Frontend Stack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569714" y="6828234"/>
            <a:ext cx="654689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framework</a:t>
            </a:r>
            <a:endParaRPr lang="en-US" sz="1250" dirty="0"/>
          </a:p>
        </p:txBody>
      </p:sp>
      <p:sp>
        <p:nvSpPr>
          <p:cNvPr id="20" name="Text 13"/>
          <p:cNvSpPr/>
          <p:nvPr/>
        </p:nvSpPr>
        <p:spPr>
          <a:xfrm>
            <a:off x="569714" y="7145536"/>
            <a:ext cx="654689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CSS styling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569714" y="7462838"/>
            <a:ext cx="654689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design</a:t>
            </a:r>
            <a:endParaRPr lang="en-US" sz="1250" dirty="0"/>
          </a:p>
        </p:txBody>
      </p:sp>
      <p:sp>
        <p:nvSpPr>
          <p:cNvPr id="22" name="Text 15"/>
          <p:cNvSpPr/>
          <p:nvPr/>
        </p:nvSpPr>
        <p:spPr>
          <a:xfrm>
            <a:off x="7521416" y="6411158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Backend Services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7521416" y="6828234"/>
            <a:ext cx="654689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Gemini API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7521416" y="7145536"/>
            <a:ext cx="654689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Mermaid.js, HuggingFace, DeepAI</a:t>
            </a:r>
            <a:endParaRPr lang="en-US" sz="1250" dirty="0"/>
          </a:p>
        </p:txBody>
      </p:sp>
      <p:sp>
        <p:nvSpPr>
          <p:cNvPr id="25" name="Text 18"/>
          <p:cNvSpPr/>
          <p:nvPr/>
        </p:nvSpPr>
        <p:spPr>
          <a:xfrm>
            <a:off x="7521416" y="7462838"/>
            <a:ext cx="654689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PyPDF2 and FPDF libraries</a:t>
            </a:r>
            <a:endParaRPr lang="en-US" sz="12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D5200-0943-34EE-82EA-422BB19178B0}"/>
              </a:ext>
            </a:extLst>
          </p:cNvPr>
          <p:cNvSpPr/>
          <p:nvPr/>
        </p:nvSpPr>
        <p:spPr>
          <a:xfrm>
            <a:off x="12801601" y="7761249"/>
            <a:ext cx="1717288" cy="468351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63786"/>
            <a:ext cx="6372820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Intelligent Processing Pipeline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46165" y="1616512"/>
            <a:ext cx="21312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6165" y="1955959"/>
            <a:ext cx="3719274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6" name="Text 3"/>
          <p:cNvSpPr/>
          <p:nvPr/>
        </p:nvSpPr>
        <p:spPr>
          <a:xfrm>
            <a:off x="746165" y="2108240"/>
            <a:ext cx="3407331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Smart Question Detection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6165" y="2569131"/>
            <a:ext cx="3719274" cy="238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regex pattern matching identifies questions with high accuracy, whilst context-aware extraction ensures relevant content capture and automatic duplicate removal maintains data quality.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678561" y="1616512"/>
            <a:ext cx="21312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678561" y="1955959"/>
            <a:ext cx="3719274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0" name="Text 7"/>
          <p:cNvSpPr/>
          <p:nvPr/>
        </p:nvSpPr>
        <p:spPr>
          <a:xfrm>
            <a:off x="4678561" y="2108240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Answer Generation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678561" y="2569131"/>
            <a:ext cx="3719274" cy="2046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between concise or detailed response modes. Structured formatting enhances readability, and built-in quality validation ensures accurate, reliable outputs every time.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6165" y="5329952"/>
            <a:ext cx="21312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6165" y="5669399"/>
            <a:ext cx="7651671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4" name="Text 11"/>
          <p:cNvSpPr/>
          <p:nvPr/>
        </p:nvSpPr>
        <p:spPr>
          <a:xfrm>
            <a:off x="746165" y="5821680"/>
            <a:ext cx="2713434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Diagram Intelligence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46165" y="6282571"/>
            <a:ext cx="765167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automatically assesses when diagrams enhance understanding, offering multiple generation options including Mermaid flowcharts and AI-generated infographics.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270" y="527923"/>
            <a:ext cx="4391739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Intuitive User Interface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158270" y="1295757"/>
            <a:ext cx="7800261" cy="1458873"/>
          </a:xfrm>
          <a:prstGeom prst="roundRect">
            <a:avLst>
              <a:gd name="adj" fmla="val 5527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3058" y="1510546"/>
            <a:ext cx="262640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Sidebar Configuration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73058" y="1925717"/>
            <a:ext cx="737068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Effortless setup with API key management, processing settings, and customisable options all in one convenient location.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8270" y="2946559"/>
            <a:ext cx="7800261" cy="1458873"/>
          </a:xfrm>
          <a:prstGeom prst="roundRect">
            <a:avLst>
              <a:gd name="adj" fmla="val 5527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73058" y="3161348"/>
            <a:ext cx="258484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Main Processing Area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73058" y="3576518"/>
            <a:ext cx="737068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file upload with real-time progress tracking keeps you informed throughout the entire processing workflow.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8270" y="4597360"/>
            <a:ext cx="7800261" cy="1458873"/>
          </a:xfrm>
          <a:prstGeom prst="roundRect">
            <a:avLst>
              <a:gd name="adj" fmla="val 5527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73058" y="4812149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Results Display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73058" y="5227320"/>
            <a:ext cx="737068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Q&amp;A presentation with embedded diagrams ensures clarity and professional appearance in every output.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8270" y="6248162"/>
            <a:ext cx="7800261" cy="1458873"/>
          </a:xfrm>
          <a:prstGeom prst="roundRect">
            <a:avLst>
              <a:gd name="adj" fmla="val 5527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73058" y="6462951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Dark Theme Design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73058" y="6878122"/>
            <a:ext cx="737068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Professional gradient styling reduces eye strain whilst maintaining excellent readability for extended usage sessions.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D58425-DEAE-E5F3-CDA0-A841B5473BDE}"/>
              </a:ext>
            </a:extLst>
          </p:cNvPr>
          <p:cNvSpPr/>
          <p:nvPr/>
        </p:nvSpPr>
        <p:spPr>
          <a:xfrm>
            <a:off x="12801601" y="7761249"/>
            <a:ext cx="1717288" cy="468351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242" y="474702"/>
            <a:ext cx="5336977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Advanced Diagram Capabilities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4242" y="1337905"/>
            <a:ext cx="25897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Mermaid Diagrams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4242" y="1834158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flowcharts and sequence diagrams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4242" y="2170747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Code-based generation for precision control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4242" y="2507337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 editable with multiple export formats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4242" y="2843927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Perfect for technical documentation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4242" y="3292793"/>
            <a:ext cx="299513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AI-Generated Diagrams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04242" y="3789045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infographics and conceptual illustrations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4242" y="4125635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High-quality PNG image format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4242" y="4462224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service providers ensure reliability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4242" y="4798814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Ideal for non-technical audiences</a:t>
            </a:r>
            <a:endParaRPr lang="en-US" sz="13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42" y="1359456"/>
            <a:ext cx="6500336" cy="650033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604242" y="8248174"/>
            <a:ext cx="1342191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Detection Technology:</a:t>
            </a: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system automatically suggests appropriate diagram types based on content analysis, ensuring optimal visual communication for each answer.</a:t>
            </a:r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420668-2C6D-29BF-E895-D93471495194}"/>
              </a:ext>
            </a:extLst>
          </p:cNvPr>
          <p:cNvSpPr/>
          <p:nvPr/>
        </p:nvSpPr>
        <p:spPr>
          <a:xfrm>
            <a:off x="12801601" y="7859792"/>
            <a:ext cx="1661041" cy="369808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7F646-B3BA-8069-FA81-141E4A1F2890}"/>
              </a:ext>
            </a:extLst>
          </p:cNvPr>
          <p:cNvSpPr/>
          <p:nvPr/>
        </p:nvSpPr>
        <p:spPr>
          <a:xfrm>
            <a:off x="14033778" y="7581996"/>
            <a:ext cx="596622" cy="480335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2018"/>
            <a:ext cx="61573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Professional PDF Reporting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669155"/>
            <a:ext cx="6407944" cy="2633543"/>
          </a:xfrm>
          <a:prstGeom prst="roundRect">
            <a:avLst>
              <a:gd name="adj" fmla="val 3617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95969"/>
            <a:ext cx="3523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Comprehensive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8638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Q&amp;A format with clear hierarchy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82858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embedded diagram images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627078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Professional headers and footers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671298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Cross-platform compatibility guaranteed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4669155"/>
            <a:ext cx="6408063" cy="2633543"/>
          </a:xfrm>
          <a:prstGeom prst="roundRect">
            <a:avLst>
              <a:gd name="adj" fmla="val 3617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7655362" y="4895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Quality Assurance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55362" y="538638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text encoding handling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55362" y="582858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image compression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55362" y="627078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styling throughout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55362" y="671298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Error-free generation process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F4FD25-1E24-8777-E9D7-85ED8E0786D0}"/>
              </a:ext>
            </a:extLst>
          </p:cNvPr>
          <p:cNvSpPr/>
          <p:nvPr/>
        </p:nvSpPr>
        <p:spPr>
          <a:xfrm>
            <a:off x="12801601" y="7761249"/>
            <a:ext cx="1717288" cy="468351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642"/>
            <a:ext cx="54067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Real-World Applications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77724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402324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question banks and study materials generation streamline course preparation and student assessment workflows.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177724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Corporate Training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2402324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training documentation and knowledge bases into interactive Q&amp;A resources for efficient employee onboarding.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177724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Research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2402324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 academic papers and technical documentation with AI-powered comprehension and visual summaries.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03336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Publishing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658445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Accelerate content creation for educational materials with automated question generation and professional formatting.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5033367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Competitive Exams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658445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comprehensive practice question sets with detailed explanations and supporting visual aids for test preparation.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23D70A-FD6A-8653-AD4A-BD556EB2353E}"/>
              </a:ext>
            </a:extLst>
          </p:cNvPr>
          <p:cNvSpPr/>
          <p:nvPr/>
        </p:nvSpPr>
        <p:spPr>
          <a:xfrm>
            <a:off x="12801601" y="7761249"/>
            <a:ext cx="1717288" cy="468351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650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Arial</vt:lpstr>
      <vt:lpstr>Bricolage Grotesque Extra Bold</vt:lpstr>
      <vt:lpstr>Bricolage 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Piyush Framewalla</cp:lastModifiedBy>
  <cp:revision>2</cp:revision>
  <dcterms:created xsi:type="dcterms:W3CDTF">2025-11-25T03:27:24Z</dcterms:created>
  <dcterms:modified xsi:type="dcterms:W3CDTF">2025-11-25T03:30:10Z</dcterms:modified>
</cp:coreProperties>
</file>